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250" y="-260"/>
      </p:cViewPr>
      <p:guideLst>
        <p:guide orient="horz" pos="225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A395-6594-4707-B434-92C32384658A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CFC0-A385-478A-803F-D03ED726E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634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A395-6594-4707-B434-92C32384658A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CFC0-A385-478A-803F-D03ED726E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005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A395-6594-4707-B434-92C32384658A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CFC0-A385-478A-803F-D03ED726E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31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A395-6594-4707-B434-92C32384658A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CFC0-A385-478A-803F-D03ED726E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20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A395-6594-4707-B434-92C32384658A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CFC0-A385-478A-803F-D03ED726E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702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A395-6594-4707-B434-92C32384658A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CFC0-A385-478A-803F-D03ED726E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845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A395-6594-4707-B434-92C32384658A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CFC0-A385-478A-803F-D03ED726E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205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A395-6594-4707-B434-92C32384658A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CFC0-A385-478A-803F-D03ED726E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876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A395-6594-4707-B434-92C32384658A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CFC0-A385-478A-803F-D03ED726E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548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A395-6594-4707-B434-92C32384658A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CFC0-A385-478A-803F-D03ED726E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860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A395-6594-4707-B434-92C32384658A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2CFC0-A385-478A-803F-D03ED726E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667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CA395-6594-4707-B434-92C32384658A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2CFC0-A385-478A-803F-D03ED726E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150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56223708-27FB-47FD-82B5-573F4C55D60C}"/>
              </a:ext>
            </a:extLst>
          </p:cNvPr>
          <p:cNvSpPr/>
          <p:nvPr/>
        </p:nvSpPr>
        <p:spPr>
          <a:xfrm>
            <a:off x="605992" y="573529"/>
            <a:ext cx="1358073" cy="600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/>
              <a:t>Kunnen machines stil bij een ploegoverdracht?</a:t>
            </a:r>
          </a:p>
        </p:txBody>
      </p:sp>
      <p:sp>
        <p:nvSpPr>
          <p:cNvPr id="6" name="Stroomdiagram: Beslissing 5">
            <a:extLst>
              <a:ext uri="{FF2B5EF4-FFF2-40B4-BE49-F238E27FC236}">
                <a16:creationId xmlns:a16="http://schemas.microsoft.com/office/drawing/2014/main" id="{0353ACE3-E68A-4B6D-B83A-18303C28CF8B}"/>
              </a:ext>
            </a:extLst>
          </p:cNvPr>
          <p:cNvSpPr/>
          <p:nvPr/>
        </p:nvSpPr>
        <p:spPr>
          <a:xfrm>
            <a:off x="3819009" y="657284"/>
            <a:ext cx="613833" cy="44661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13B07CE-4548-47DF-B02A-C851474CD391}"/>
              </a:ext>
            </a:extLst>
          </p:cNvPr>
          <p:cNvSpPr txBox="1"/>
          <p:nvPr/>
        </p:nvSpPr>
        <p:spPr>
          <a:xfrm>
            <a:off x="3799758" y="1053500"/>
            <a:ext cx="2968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Ja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61A5D22-FD9D-4DCE-BC92-4E69CA9E6396}"/>
              </a:ext>
            </a:extLst>
          </p:cNvPr>
          <p:cNvSpPr txBox="1"/>
          <p:nvPr/>
        </p:nvSpPr>
        <p:spPr>
          <a:xfrm>
            <a:off x="6839158" y="1022677"/>
            <a:ext cx="4171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dirty="0"/>
              <a:t>Nee</a:t>
            </a:r>
          </a:p>
        </p:txBody>
      </p:sp>
      <p:graphicFrame>
        <p:nvGraphicFramePr>
          <p:cNvPr id="9" name="Tabel 9">
            <a:extLst>
              <a:ext uri="{FF2B5EF4-FFF2-40B4-BE49-F238E27FC236}">
                <a16:creationId xmlns:a16="http://schemas.microsoft.com/office/drawing/2014/main" id="{7202ACE6-F0E8-4B33-8CB2-276547F3F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540888"/>
              </p:ext>
            </p:extLst>
          </p:nvPr>
        </p:nvGraphicFramePr>
        <p:xfrm>
          <a:off x="605367" y="1488017"/>
          <a:ext cx="835094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6258">
                  <a:extLst>
                    <a:ext uri="{9D8B030D-6E8A-4147-A177-3AD203B41FA5}">
                      <a16:colId xmlns:a16="http://schemas.microsoft.com/office/drawing/2014/main" val="2931558982"/>
                    </a:ext>
                  </a:extLst>
                </a:gridCol>
                <a:gridCol w="3193134">
                  <a:extLst>
                    <a:ext uri="{9D8B030D-6E8A-4147-A177-3AD203B41FA5}">
                      <a16:colId xmlns:a16="http://schemas.microsoft.com/office/drawing/2014/main" val="78405585"/>
                    </a:ext>
                  </a:extLst>
                </a:gridCol>
                <a:gridCol w="3271548">
                  <a:extLst>
                    <a:ext uri="{9D8B030D-6E8A-4147-A177-3AD203B41FA5}">
                      <a16:colId xmlns:a16="http://schemas.microsoft.com/office/drawing/2014/main" val="766444843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r>
                        <a:rPr lang="nl-NL" sz="1000" dirty="0"/>
                        <a:t>1. Vermijd besmetting tussen ploegen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Machine mag wél stil </a:t>
                      </a:r>
                      <a:r>
                        <a:rPr lang="nl-NL" sz="1000" dirty="0">
                          <a:sym typeface="Wingdings" panose="05000000000000000000" pitchFamily="2" charset="2"/>
                        </a:rPr>
                        <a:t>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Machine kan niet stil  </a:t>
                      </a:r>
                      <a:r>
                        <a:rPr lang="nl-NL" sz="1000" dirty="0">
                          <a:sym typeface="Wingdings" panose="05000000000000000000" pitchFamily="2" charset="2"/>
                        </a:rPr>
                        <a:t></a:t>
                      </a:r>
                      <a:endParaRPr lang="nl-N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602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/>
                        <a:t>Pas ploegtijden aan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Opkomende ploeg 0,5 tot 1 uur later laten starten.</a:t>
                      </a:r>
                      <a:br>
                        <a:rPr lang="nl-NL" sz="1000" dirty="0"/>
                      </a:br>
                      <a:r>
                        <a:rPr lang="nl-NL" sz="1000" dirty="0"/>
                        <a:t>Nooit 2 ploegen in 1 kleedruimte,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Opkomende ploeg 30 min eerder laten opkomen. Kleedkamer verlaten vóór afgaande ploeg er in komt.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dirty="0"/>
                        <a:t>Kleedkamer minimaal 15 min ‘leeg’.</a:t>
                      </a:r>
                    </a:p>
                    <a:p>
                      <a:endParaRPr lang="nl-N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052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/>
                        <a:t>Voorkom overdracht in kleedruimte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Op de deur van de kleedruimte (’voorbeeld) </a:t>
                      </a:r>
                      <a:br>
                        <a:rPr lang="nl-NL" sz="1000" dirty="0"/>
                      </a:br>
                      <a:r>
                        <a:rPr lang="nl-NL" sz="1000" dirty="0"/>
                        <a:t>Middag ploegwissel 14:00: </a:t>
                      </a:r>
                      <a:br>
                        <a:rPr lang="nl-NL" sz="1000" dirty="0"/>
                      </a:br>
                      <a:r>
                        <a:rPr lang="nl-NL" sz="1000" dirty="0"/>
                        <a:t>- Ploeg A (afgaand ) verlaat kleedruimte uiterlijk : 14:30</a:t>
                      </a:r>
                    </a:p>
                    <a:p>
                      <a:r>
                        <a:rPr lang="nl-NL" sz="1000" dirty="0"/>
                        <a:t>- Ploeg B (opkomend) toegang kleedruimte vanaf 14:45 Start ploeg om 15:00.</a:t>
                      </a:r>
                      <a:br>
                        <a:rPr lang="nl-NL" sz="1000" dirty="0"/>
                      </a:br>
                      <a:br>
                        <a:rPr lang="nl-NL" sz="1000" dirty="0"/>
                      </a:br>
                      <a:r>
                        <a:rPr lang="nl-NL" sz="1000" dirty="0"/>
                        <a:t>Kleedruimte blijft 15 Min leeg om besmetting te voorkomen.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Op de deur van de kleedruimte (’voorbeeld) </a:t>
                      </a:r>
                      <a:br>
                        <a:rPr lang="nl-NL" sz="1000" dirty="0"/>
                      </a:br>
                      <a:r>
                        <a:rPr lang="nl-NL" sz="1000" dirty="0"/>
                        <a:t>Middag ploegwissel 14:00: </a:t>
                      </a:r>
                      <a:br>
                        <a:rPr lang="nl-NL" sz="1000" dirty="0"/>
                      </a:br>
                      <a:r>
                        <a:rPr lang="nl-NL" sz="1000" dirty="0"/>
                        <a:t>- Ploeg B (opkomend) verlaat kleedruimte uiterlijk : 13:45u.</a:t>
                      </a:r>
                      <a:br>
                        <a:rPr lang="nl-NL" sz="1000" dirty="0"/>
                      </a:br>
                      <a:r>
                        <a:rPr lang="nl-NL" sz="1000" dirty="0"/>
                        <a:t>  Start van de ploeg: 14:00</a:t>
                      </a:r>
                    </a:p>
                    <a:p>
                      <a:r>
                        <a:rPr lang="nl-NL" sz="1000" dirty="0"/>
                        <a:t>- Ploeg A (afgaand) toegang kleedruimte vanaf 14:00 u.</a:t>
                      </a:r>
                      <a:br>
                        <a:rPr lang="nl-NL" sz="1000" dirty="0"/>
                      </a:br>
                      <a:br>
                        <a:rPr lang="nl-NL" sz="1000" dirty="0"/>
                      </a:br>
                      <a:r>
                        <a:rPr lang="nl-NL" sz="1000" dirty="0"/>
                        <a:t>Kleedruimte blijft 15 Min leeg om besmetting te voorkomen.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75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/>
                        <a:t>Geen contact van de kleding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dirty="0"/>
                        <a:t>Kleding gescheiden ophangen. </a:t>
                      </a:r>
                      <a:br>
                        <a:rPr lang="nl-NL" sz="1000" dirty="0"/>
                      </a:br>
                      <a:r>
                        <a:rPr lang="nl-NL" sz="1000" dirty="0"/>
                        <a:t>Mogelijk andere </a:t>
                      </a:r>
                      <a:r>
                        <a:rPr lang="nl-NL" sz="1000" dirty="0" err="1"/>
                        <a:t>eindeling</a:t>
                      </a:r>
                      <a:r>
                        <a:rPr lang="nl-NL" sz="1000" dirty="0"/>
                        <a:t> nodig.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dirty="0"/>
                        <a:t>Kleding gescheiden ophangen. </a:t>
                      </a:r>
                      <a:br>
                        <a:rPr lang="nl-NL" sz="1000" dirty="0"/>
                      </a:br>
                      <a:r>
                        <a:rPr lang="nl-NL" sz="1000" dirty="0"/>
                        <a:t>Mogelijk andere indeling nodig.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471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/>
                        <a:t>Zakken legen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dirty="0"/>
                        <a:t>Geen zakdoeken / poetslappen in de kleding laten zitten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dirty="0"/>
                        <a:t>Geen zakdoeken / poetslappen in de kleding laten zitten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nl-N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330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/>
                        <a:t>Voorkom besmetting via dagdienst personeel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dirty="0"/>
                        <a:t>Minimaal  regels voor basis hygiëne aanhouden (zie info overheid)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000" dirty="0"/>
                        <a:t>Geen lichamelijk contact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000" dirty="0"/>
                        <a:t>Handen ontsmetten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000" dirty="0"/>
                        <a:t>1,5 m afstand.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dirty="0"/>
                        <a:t>Minimaal  regels voor basis hygiëne aanhouden (zie info overheid)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000" dirty="0"/>
                        <a:t>Geen lichamelijk contact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000" dirty="0"/>
                        <a:t>Handen ontsmetten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000" dirty="0"/>
                        <a:t>1,5 m afstand.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350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/>
                        <a:t>Organiseer de overdracht van noodzakelijke gegevens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Overdracht gegevens via post-its op whiteboard. </a:t>
                      </a:r>
                      <a:br>
                        <a:rPr lang="nl-NL" sz="1000" dirty="0"/>
                      </a:br>
                      <a:r>
                        <a:rPr lang="nl-NL" sz="1000" dirty="0"/>
                        <a:t>Onderwerpen: Zie onder (zie onder)</a:t>
                      </a:r>
                    </a:p>
                    <a:p>
                      <a:r>
                        <a:rPr lang="nl-NL" sz="1000" dirty="0"/>
                        <a:t>Post-its schrijven met eigen pen, voorkom besmetting via gezamenlijke pen / whiteboardstift!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Overdracht gegevens via post-its op whiteboard. </a:t>
                      </a:r>
                      <a:br>
                        <a:rPr lang="nl-NL" sz="1000" dirty="0"/>
                      </a:br>
                      <a:r>
                        <a:rPr lang="nl-NL" sz="1000" dirty="0"/>
                        <a:t>Onderwerpen: Zie onder (zie onder)</a:t>
                      </a:r>
                    </a:p>
                    <a:p>
                      <a:r>
                        <a:rPr lang="nl-NL" sz="1000" dirty="0"/>
                        <a:t>Post-its schrijven met eigen pen, voorkom besmetting via gezamenlijke pen / whiteboard stift!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55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/>
                        <a:t>Gezamenlijk gereedschap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Ontsmetten door opkomende ploeg</a:t>
                      </a:r>
                    </a:p>
                    <a:p>
                      <a:r>
                        <a:rPr lang="nl-NL" sz="1000" dirty="0"/>
                        <a:t>Gebruikte poetslappen weggooien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Ontsmetten door opkomende ploeg</a:t>
                      </a:r>
                    </a:p>
                    <a:p>
                      <a:r>
                        <a:rPr lang="nl-NL" sz="1000" dirty="0"/>
                        <a:t>Gebruikte poetslappen weggooien.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802090"/>
                  </a:ext>
                </a:extLst>
              </a:tr>
            </a:tbl>
          </a:graphicData>
        </a:graphic>
      </p:graphicFrame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100D0EFF-CD08-4135-8D32-D4BE6C50847B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1964065" y="873820"/>
            <a:ext cx="1854944" cy="67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9C90ACAD-7A3A-4C2E-A1AE-21BF220FDCF7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125926" y="1103902"/>
            <a:ext cx="0" cy="3841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Verbindingslijn: gebogen 19">
            <a:extLst>
              <a:ext uri="{FF2B5EF4-FFF2-40B4-BE49-F238E27FC236}">
                <a16:creationId xmlns:a16="http://schemas.microsoft.com/office/drawing/2014/main" id="{8D069BF9-7426-44DD-9465-89C920B1D700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4432842" y="880593"/>
            <a:ext cx="2978611" cy="607424"/>
          </a:xfrm>
          <a:prstGeom prst="bentConnector3">
            <a:avLst>
              <a:gd name="adj1" fmla="val 99926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44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0D171921-D9FE-4406-8C85-2A298E5BFC52}"/>
              </a:ext>
            </a:extLst>
          </p:cNvPr>
          <p:cNvSpPr txBox="1"/>
          <p:nvPr/>
        </p:nvSpPr>
        <p:spPr>
          <a:xfrm>
            <a:off x="472018" y="1317919"/>
            <a:ext cx="2108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Aanwezigheid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7BF3A8E-258E-4BC8-B11E-33E9854D8221}"/>
              </a:ext>
            </a:extLst>
          </p:cNvPr>
          <p:cNvSpPr/>
          <p:nvPr/>
        </p:nvSpPr>
        <p:spPr>
          <a:xfrm>
            <a:off x="355602" y="2170903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Naam +  ploeg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nl-NL" sz="800" dirty="0">
              <a:solidFill>
                <a:schemeClr val="tx1"/>
              </a:solidFill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F671E4E8-F67E-42F1-8839-7C9CC79AD141}"/>
              </a:ext>
            </a:extLst>
          </p:cNvPr>
          <p:cNvSpPr/>
          <p:nvPr/>
        </p:nvSpPr>
        <p:spPr>
          <a:xfrm>
            <a:off x="1047753" y="2176797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Naam 1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1DFC4B53-5872-4324-AB53-6333A02C3ED6}"/>
              </a:ext>
            </a:extLst>
          </p:cNvPr>
          <p:cNvSpPr/>
          <p:nvPr/>
        </p:nvSpPr>
        <p:spPr>
          <a:xfrm>
            <a:off x="1047753" y="1601067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Aan</a:t>
            </a:r>
          </a:p>
          <a:p>
            <a:pPr algn="ctr"/>
            <a:r>
              <a:rPr lang="nl-NL" sz="800" dirty="0" err="1">
                <a:solidFill>
                  <a:schemeClr val="tx1"/>
                </a:solidFill>
              </a:rPr>
              <a:t>Wezig</a:t>
            </a:r>
            <a:endParaRPr lang="nl-NL" sz="800" dirty="0">
              <a:solidFill>
                <a:schemeClr val="tx1"/>
              </a:solidFill>
            </a:endParaRPr>
          </a:p>
          <a:p>
            <a:pPr algn="ctr"/>
            <a:r>
              <a:rPr lang="nl-NL" sz="800" dirty="0">
                <a:solidFill>
                  <a:schemeClr val="tx1"/>
                </a:solidFill>
                <a:sym typeface="Wingdings" panose="05000000000000000000" pitchFamily="2" charset="2"/>
              </a:rPr>
              <a:t></a:t>
            </a:r>
            <a:endParaRPr lang="nl-NL" sz="800" dirty="0">
              <a:solidFill>
                <a:schemeClr val="tx1"/>
              </a:solidFill>
            </a:endParaRP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B0B66DDA-A1BA-4A49-817F-3A6F368B4005}"/>
              </a:ext>
            </a:extLst>
          </p:cNvPr>
          <p:cNvSpPr/>
          <p:nvPr/>
        </p:nvSpPr>
        <p:spPr>
          <a:xfrm>
            <a:off x="1662643" y="1610172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Af</a:t>
            </a:r>
          </a:p>
          <a:p>
            <a:pPr algn="ctr"/>
            <a:r>
              <a:rPr lang="nl-NL" sz="800" dirty="0" err="1">
                <a:solidFill>
                  <a:schemeClr val="tx1"/>
                </a:solidFill>
              </a:rPr>
              <a:t>Wezig</a:t>
            </a:r>
            <a:endParaRPr lang="nl-NL" sz="800" dirty="0">
              <a:solidFill>
                <a:schemeClr val="tx1"/>
              </a:solidFill>
            </a:endParaRPr>
          </a:p>
          <a:p>
            <a:pPr algn="ctr"/>
            <a:r>
              <a:rPr lang="nl-NL" sz="800" dirty="0">
                <a:solidFill>
                  <a:schemeClr val="tx1"/>
                </a:solidFill>
                <a:sym typeface="Wingdings" panose="05000000000000000000" pitchFamily="2" charset="2"/>
              </a:rPr>
              <a:t></a:t>
            </a:r>
            <a:endParaRPr lang="nl-NL" sz="800" dirty="0">
              <a:solidFill>
                <a:schemeClr val="tx1"/>
              </a:solidFill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65566E01-8DA1-467C-9A14-C321658692CD}"/>
              </a:ext>
            </a:extLst>
          </p:cNvPr>
          <p:cNvSpPr/>
          <p:nvPr/>
        </p:nvSpPr>
        <p:spPr>
          <a:xfrm>
            <a:off x="2277533" y="1613608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Reden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  <a:sym typeface="Wingdings" panose="05000000000000000000" pitchFamily="2" charset="2"/>
              </a:rPr>
              <a:t></a:t>
            </a:r>
            <a:endParaRPr lang="nl-NL" sz="800" dirty="0">
              <a:solidFill>
                <a:schemeClr val="tx1"/>
              </a:solidFill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C9CE97CD-E754-4706-93CA-A523D97DC2F7}"/>
              </a:ext>
            </a:extLst>
          </p:cNvPr>
          <p:cNvSpPr/>
          <p:nvPr/>
        </p:nvSpPr>
        <p:spPr>
          <a:xfrm>
            <a:off x="1662643" y="2731633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Naam 2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1FA059C6-E8ED-4C37-80F9-1DC02D74FC53}"/>
              </a:ext>
            </a:extLst>
          </p:cNvPr>
          <p:cNvSpPr/>
          <p:nvPr/>
        </p:nvSpPr>
        <p:spPr>
          <a:xfrm>
            <a:off x="1047753" y="3260529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Naam 3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AA2EE992-DEE5-48AB-A0D0-B7F8157E14D1}"/>
              </a:ext>
            </a:extLst>
          </p:cNvPr>
          <p:cNvSpPr/>
          <p:nvPr/>
        </p:nvSpPr>
        <p:spPr>
          <a:xfrm>
            <a:off x="1652060" y="3817178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Naam 4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D0A0BD8B-406F-4774-8132-A9A1EBC97E0C}"/>
              </a:ext>
            </a:extLst>
          </p:cNvPr>
          <p:cNvSpPr/>
          <p:nvPr/>
        </p:nvSpPr>
        <p:spPr>
          <a:xfrm>
            <a:off x="2277533" y="2714904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Ziek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64BA03F0-02DB-41E3-A9CA-9043C723D8D7}"/>
              </a:ext>
            </a:extLst>
          </p:cNvPr>
          <p:cNvSpPr/>
          <p:nvPr/>
        </p:nvSpPr>
        <p:spPr>
          <a:xfrm>
            <a:off x="2277533" y="3823072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>
                <a:solidFill>
                  <a:schemeClr val="tx1"/>
                </a:solidFill>
              </a:rPr>
              <a:t>Geen opvang kinderen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E0D3E56-D1DB-4551-AF38-23B029484A22}"/>
              </a:ext>
            </a:extLst>
          </p:cNvPr>
          <p:cNvSpPr txBox="1"/>
          <p:nvPr/>
        </p:nvSpPr>
        <p:spPr>
          <a:xfrm>
            <a:off x="3181353" y="1317919"/>
            <a:ext cx="12932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Veiligheidspunten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B1A6285C-BFB9-4134-AFCC-3ED8E9C445AD}"/>
              </a:ext>
            </a:extLst>
          </p:cNvPr>
          <p:cNvSpPr/>
          <p:nvPr/>
        </p:nvSpPr>
        <p:spPr>
          <a:xfrm>
            <a:off x="439470" y="975605"/>
            <a:ext cx="18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datum ##-##-### 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7E2472EF-D315-4B88-B09C-DA4827E565A3}"/>
              </a:ext>
            </a:extLst>
          </p:cNvPr>
          <p:cNvSpPr/>
          <p:nvPr/>
        </p:nvSpPr>
        <p:spPr>
          <a:xfrm>
            <a:off x="3307294" y="1610172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Onveilig1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9B1C2E3A-DCC7-4B2C-B85B-4EF6C998FAA6}"/>
              </a:ext>
            </a:extLst>
          </p:cNvPr>
          <p:cNvSpPr/>
          <p:nvPr/>
        </p:nvSpPr>
        <p:spPr>
          <a:xfrm>
            <a:off x="3307294" y="2170903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Onveilig2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DBC286DF-FBF4-444E-92A7-28836345DC3E}"/>
              </a:ext>
            </a:extLst>
          </p:cNvPr>
          <p:cNvSpPr txBox="1"/>
          <p:nvPr/>
        </p:nvSpPr>
        <p:spPr>
          <a:xfrm>
            <a:off x="4502152" y="1323468"/>
            <a:ext cx="12932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Status productie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9D753EC0-53BD-4DB4-BB0E-00EAC876D74F}"/>
              </a:ext>
            </a:extLst>
          </p:cNvPr>
          <p:cNvSpPr/>
          <p:nvPr/>
        </p:nvSpPr>
        <p:spPr>
          <a:xfrm>
            <a:off x="5879040" y="1625724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Kapot 1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09715C8D-5F74-4FCF-9744-783F464EA616}"/>
              </a:ext>
            </a:extLst>
          </p:cNvPr>
          <p:cNvSpPr/>
          <p:nvPr/>
        </p:nvSpPr>
        <p:spPr>
          <a:xfrm>
            <a:off x="7255931" y="1601067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>
                <a:solidFill>
                  <a:schemeClr val="tx1"/>
                </a:solidFill>
              </a:rPr>
              <a:t>Rammel 1</a:t>
            </a:r>
          </a:p>
        </p:txBody>
      </p:sp>
      <p:grpSp>
        <p:nvGrpSpPr>
          <p:cNvPr id="35" name="Groep 34">
            <a:extLst>
              <a:ext uri="{FF2B5EF4-FFF2-40B4-BE49-F238E27FC236}">
                <a16:creationId xmlns:a16="http://schemas.microsoft.com/office/drawing/2014/main" id="{CAB7B2F5-17EA-4B24-AB0A-8A18CF625388}"/>
              </a:ext>
            </a:extLst>
          </p:cNvPr>
          <p:cNvGrpSpPr/>
          <p:nvPr/>
        </p:nvGrpSpPr>
        <p:grpSpPr>
          <a:xfrm>
            <a:off x="4614335" y="1599997"/>
            <a:ext cx="859372" cy="1256122"/>
            <a:chOff x="5831423" y="1601067"/>
            <a:chExt cx="859372" cy="1256122"/>
          </a:xfrm>
        </p:grpSpPr>
        <p:sp>
          <p:nvSpPr>
            <p:cNvPr id="24" name="Stroomdiagram: Document 23">
              <a:extLst>
                <a:ext uri="{FF2B5EF4-FFF2-40B4-BE49-F238E27FC236}">
                  <a16:creationId xmlns:a16="http://schemas.microsoft.com/office/drawing/2014/main" id="{F0A1A72F-1469-4514-926A-FBF436FB2D9F}"/>
                </a:ext>
              </a:extLst>
            </p:cNvPr>
            <p:cNvSpPr/>
            <p:nvPr/>
          </p:nvSpPr>
          <p:spPr>
            <a:xfrm>
              <a:off x="5831423" y="1626794"/>
              <a:ext cx="850900" cy="1230395"/>
            </a:xfrm>
            <a:prstGeom prst="flowChartDocumen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F49B7A85-7D0D-4A35-AC09-EA69A2DF3359}"/>
                </a:ext>
              </a:extLst>
            </p:cNvPr>
            <p:cNvSpPr txBox="1"/>
            <p:nvPr/>
          </p:nvSpPr>
          <p:spPr>
            <a:xfrm>
              <a:off x="6326717" y="1601067"/>
              <a:ext cx="3471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>
                  <a:sym typeface="Wingdings" panose="05000000000000000000" pitchFamily="2" charset="2"/>
                </a:rPr>
                <a:t></a:t>
              </a:r>
              <a:endParaRPr lang="nl-NL" dirty="0"/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69E886B1-ED6F-45D4-9E05-41BC340A934B}"/>
                </a:ext>
              </a:extLst>
            </p:cNvPr>
            <p:cNvSpPr txBox="1"/>
            <p:nvPr/>
          </p:nvSpPr>
          <p:spPr>
            <a:xfrm>
              <a:off x="6330953" y="1761933"/>
              <a:ext cx="3471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>
                  <a:sym typeface="Wingdings" panose="05000000000000000000" pitchFamily="2" charset="2"/>
                </a:rPr>
                <a:t></a:t>
              </a:r>
              <a:endParaRPr lang="nl-NL" dirty="0"/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837BF08A-EC4B-40E3-89D2-2B30DAA14244}"/>
                </a:ext>
              </a:extLst>
            </p:cNvPr>
            <p:cNvSpPr txBox="1"/>
            <p:nvPr/>
          </p:nvSpPr>
          <p:spPr>
            <a:xfrm>
              <a:off x="6335189" y="1922799"/>
              <a:ext cx="3471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>
                  <a:sym typeface="Wingdings" panose="05000000000000000000" pitchFamily="2" charset="2"/>
                </a:rPr>
                <a:t></a:t>
              </a:r>
              <a:endParaRPr lang="nl-NL" dirty="0"/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27F98EEA-DD8F-4677-A558-04B22D9CB55A}"/>
                </a:ext>
              </a:extLst>
            </p:cNvPr>
            <p:cNvSpPr txBox="1"/>
            <p:nvPr/>
          </p:nvSpPr>
          <p:spPr>
            <a:xfrm>
              <a:off x="6339425" y="2083665"/>
              <a:ext cx="3471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>
                  <a:sym typeface="Wingdings" panose="05000000000000000000" pitchFamily="2" charset="2"/>
                </a:rPr>
                <a:t></a:t>
              </a:r>
              <a:endParaRPr lang="nl-NL" dirty="0"/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379D9ED5-3335-4C18-9541-BDB1F55B4C18}"/>
                </a:ext>
              </a:extLst>
            </p:cNvPr>
            <p:cNvSpPr txBox="1"/>
            <p:nvPr/>
          </p:nvSpPr>
          <p:spPr>
            <a:xfrm>
              <a:off x="6343661" y="2244531"/>
              <a:ext cx="3471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>
                  <a:sym typeface="Wingdings" panose="05000000000000000000" pitchFamily="2" charset="2"/>
                </a:rPr>
                <a:t></a:t>
              </a:r>
              <a:endParaRPr lang="nl-NL" dirty="0"/>
            </a:p>
          </p:txBody>
        </p:sp>
        <p:sp>
          <p:nvSpPr>
            <p:cNvPr id="30" name="Rechthoek 29">
              <a:extLst>
                <a:ext uri="{FF2B5EF4-FFF2-40B4-BE49-F238E27FC236}">
                  <a16:creationId xmlns:a16="http://schemas.microsoft.com/office/drawing/2014/main" id="{436B42F7-DABF-4F65-8B74-A20616A4B6E1}"/>
                </a:ext>
              </a:extLst>
            </p:cNvPr>
            <p:cNvSpPr/>
            <p:nvPr/>
          </p:nvSpPr>
          <p:spPr>
            <a:xfrm>
              <a:off x="5913967" y="1761933"/>
              <a:ext cx="347134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Rechthoek 30">
              <a:extLst>
                <a:ext uri="{FF2B5EF4-FFF2-40B4-BE49-F238E27FC236}">
                  <a16:creationId xmlns:a16="http://schemas.microsoft.com/office/drawing/2014/main" id="{68637C10-6A57-4EB6-A4DB-54B68550B0A5}"/>
                </a:ext>
              </a:extLst>
            </p:cNvPr>
            <p:cNvSpPr/>
            <p:nvPr/>
          </p:nvSpPr>
          <p:spPr>
            <a:xfrm>
              <a:off x="5913967" y="1914333"/>
              <a:ext cx="347134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Rechthoek 31">
              <a:extLst>
                <a:ext uri="{FF2B5EF4-FFF2-40B4-BE49-F238E27FC236}">
                  <a16:creationId xmlns:a16="http://schemas.microsoft.com/office/drawing/2014/main" id="{D1649201-F317-469B-BC23-53D162B83E2B}"/>
                </a:ext>
              </a:extLst>
            </p:cNvPr>
            <p:cNvSpPr/>
            <p:nvPr/>
          </p:nvSpPr>
          <p:spPr>
            <a:xfrm>
              <a:off x="5913967" y="2066733"/>
              <a:ext cx="347134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Rechthoek 32">
              <a:extLst>
                <a:ext uri="{FF2B5EF4-FFF2-40B4-BE49-F238E27FC236}">
                  <a16:creationId xmlns:a16="http://schemas.microsoft.com/office/drawing/2014/main" id="{9A09F8D1-7948-4735-96DB-05AF9AD72C86}"/>
                </a:ext>
              </a:extLst>
            </p:cNvPr>
            <p:cNvSpPr/>
            <p:nvPr/>
          </p:nvSpPr>
          <p:spPr>
            <a:xfrm>
              <a:off x="5913967" y="2219133"/>
              <a:ext cx="347134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Rechthoek 33">
              <a:extLst>
                <a:ext uri="{FF2B5EF4-FFF2-40B4-BE49-F238E27FC236}">
                  <a16:creationId xmlns:a16="http://schemas.microsoft.com/office/drawing/2014/main" id="{28D8E094-1261-42D9-9ACE-12D3B742B59D}"/>
                </a:ext>
              </a:extLst>
            </p:cNvPr>
            <p:cNvSpPr/>
            <p:nvPr/>
          </p:nvSpPr>
          <p:spPr>
            <a:xfrm>
              <a:off x="5913967" y="2371533"/>
              <a:ext cx="347134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6" name="Tekstvak 35">
            <a:extLst>
              <a:ext uri="{FF2B5EF4-FFF2-40B4-BE49-F238E27FC236}">
                <a16:creationId xmlns:a16="http://schemas.microsoft.com/office/drawing/2014/main" id="{429E4321-C7BE-47A1-AB8D-8475F523ACEF}"/>
              </a:ext>
            </a:extLst>
          </p:cNvPr>
          <p:cNvSpPr txBox="1"/>
          <p:nvPr/>
        </p:nvSpPr>
        <p:spPr>
          <a:xfrm>
            <a:off x="5768971" y="1330928"/>
            <a:ext cx="1339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Reparatie: nu nodig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466AA96C-9608-4212-9C41-2B604BFB4226}"/>
              </a:ext>
            </a:extLst>
          </p:cNvPr>
          <p:cNvSpPr txBox="1"/>
          <p:nvPr/>
        </p:nvSpPr>
        <p:spPr>
          <a:xfrm>
            <a:off x="7108825" y="1336216"/>
            <a:ext cx="15864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Onderhoud / te plannen</a:t>
            </a:r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B867F8C3-C2BB-423F-87C9-B2A374092A46}"/>
              </a:ext>
            </a:extLst>
          </p:cNvPr>
          <p:cNvSpPr/>
          <p:nvPr/>
        </p:nvSpPr>
        <p:spPr>
          <a:xfrm>
            <a:off x="5879040" y="2186398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Kapot 2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B19FD807-C96C-40FC-B09A-A90A507B62D1}"/>
              </a:ext>
            </a:extLst>
          </p:cNvPr>
          <p:cNvSpPr txBox="1"/>
          <p:nvPr/>
        </p:nvSpPr>
        <p:spPr>
          <a:xfrm rot="19605047">
            <a:off x="5825468" y="1721095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i="1" dirty="0">
                <a:solidFill>
                  <a:srgbClr val="00B0F0"/>
                </a:solidFill>
              </a:rPr>
              <a:t>gedaan</a:t>
            </a:r>
          </a:p>
        </p:txBody>
      </p:sp>
      <p:sp>
        <p:nvSpPr>
          <p:cNvPr id="40" name="Rechthoek 39">
            <a:extLst>
              <a:ext uri="{FF2B5EF4-FFF2-40B4-BE49-F238E27FC236}">
                <a16:creationId xmlns:a16="http://schemas.microsoft.com/office/drawing/2014/main" id="{35FE2757-9695-4D82-8A77-75449C409384}"/>
              </a:ext>
            </a:extLst>
          </p:cNvPr>
          <p:cNvSpPr/>
          <p:nvPr/>
        </p:nvSpPr>
        <p:spPr>
          <a:xfrm>
            <a:off x="7255931" y="2170274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00" dirty="0">
                <a:solidFill>
                  <a:schemeClr val="tx1"/>
                </a:solidFill>
              </a:rPr>
              <a:t>Lek 2</a:t>
            </a:r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3E169E00-7D09-49E4-A606-CD6553045CC9}"/>
              </a:ext>
            </a:extLst>
          </p:cNvPr>
          <p:cNvSpPr/>
          <p:nvPr/>
        </p:nvSpPr>
        <p:spPr>
          <a:xfrm rot="21151950">
            <a:off x="7688360" y="1578387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600" dirty="0">
                <a:solidFill>
                  <a:schemeClr val="tx1"/>
                </a:solidFill>
              </a:rPr>
              <a:t>Gepland:</a:t>
            </a:r>
          </a:p>
          <a:p>
            <a:pPr algn="ctr"/>
            <a:r>
              <a:rPr lang="nl-NL" sz="600" dirty="0">
                <a:solidFill>
                  <a:schemeClr val="tx1"/>
                </a:solidFill>
              </a:rPr>
              <a:t>Monteur 1</a:t>
            </a:r>
          </a:p>
          <a:p>
            <a:pPr algn="ctr"/>
            <a:r>
              <a:rPr lang="nl-NL" sz="600" dirty="0">
                <a:solidFill>
                  <a:schemeClr val="tx1"/>
                </a:solidFill>
              </a:rPr>
              <a:t>21-04-2020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0139B2FF-9CF1-4586-90CE-FFCCD5DB4FA9}"/>
              </a:ext>
            </a:extLst>
          </p:cNvPr>
          <p:cNvSpPr txBox="1"/>
          <p:nvPr/>
        </p:nvSpPr>
        <p:spPr>
          <a:xfrm>
            <a:off x="300582" y="4605824"/>
            <a:ext cx="33242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Logboek </a:t>
            </a:r>
            <a:br>
              <a:rPr lang="nl-NL" sz="1100" dirty="0"/>
            </a:br>
            <a:r>
              <a:rPr lang="nl-NL" sz="1100" dirty="0"/>
              <a:t>(belangrijke / noemenswaardige gebeurtenis)</a:t>
            </a:r>
          </a:p>
        </p:txBody>
      </p:sp>
      <p:sp>
        <p:nvSpPr>
          <p:cNvPr id="43" name="Rechthoek 42">
            <a:extLst>
              <a:ext uri="{FF2B5EF4-FFF2-40B4-BE49-F238E27FC236}">
                <a16:creationId xmlns:a16="http://schemas.microsoft.com/office/drawing/2014/main" id="{D47906A9-8F43-4F72-9BE2-07037D993E33}"/>
              </a:ext>
            </a:extLst>
          </p:cNvPr>
          <p:cNvSpPr/>
          <p:nvPr/>
        </p:nvSpPr>
        <p:spPr>
          <a:xfrm>
            <a:off x="391598" y="5077985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Gebeur1</a:t>
            </a:r>
          </a:p>
        </p:txBody>
      </p:sp>
      <p:sp>
        <p:nvSpPr>
          <p:cNvPr id="44" name="Rechthoek 43">
            <a:extLst>
              <a:ext uri="{FF2B5EF4-FFF2-40B4-BE49-F238E27FC236}">
                <a16:creationId xmlns:a16="http://schemas.microsoft.com/office/drawing/2014/main" id="{716FD40E-02F1-4830-ADCD-66BC78AC466B}"/>
              </a:ext>
            </a:extLst>
          </p:cNvPr>
          <p:cNvSpPr/>
          <p:nvPr/>
        </p:nvSpPr>
        <p:spPr>
          <a:xfrm>
            <a:off x="391598" y="5638716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Gebeur 2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B8E02860-866C-4602-887A-B04F439B6D62}"/>
              </a:ext>
            </a:extLst>
          </p:cNvPr>
          <p:cNvSpPr txBox="1"/>
          <p:nvPr/>
        </p:nvSpPr>
        <p:spPr>
          <a:xfrm rot="19605047">
            <a:off x="3228489" y="1709844"/>
            <a:ext cx="6735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i="1" dirty="0">
                <a:solidFill>
                  <a:srgbClr val="00B0F0"/>
                </a:solidFill>
              </a:rPr>
              <a:t>opgelost</a:t>
            </a:r>
          </a:p>
        </p:txBody>
      </p:sp>
      <p:sp>
        <p:nvSpPr>
          <p:cNvPr id="46" name="Rechthoek 45">
            <a:extLst>
              <a:ext uri="{FF2B5EF4-FFF2-40B4-BE49-F238E27FC236}">
                <a16:creationId xmlns:a16="http://schemas.microsoft.com/office/drawing/2014/main" id="{1A13AB52-CD5A-409E-AB64-517218FED932}"/>
              </a:ext>
            </a:extLst>
          </p:cNvPr>
          <p:cNvSpPr/>
          <p:nvPr/>
        </p:nvSpPr>
        <p:spPr>
          <a:xfrm>
            <a:off x="263525" y="975605"/>
            <a:ext cx="8550275" cy="526156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F6769F5C-80C8-425C-BE1A-ADCBFD94F0EF}"/>
              </a:ext>
            </a:extLst>
          </p:cNvPr>
          <p:cNvSpPr/>
          <p:nvPr/>
        </p:nvSpPr>
        <p:spPr>
          <a:xfrm>
            <a:off x="352428" y="2731633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Naam +  ploeg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nl-NL" sz="800" dirty="0">
              <a:solidFill>
                <a:schemeClr val="tx1"/>
              </a:solidFill>
            </a:endParaRPr>
          </a:p>
        </p:txBody>
      </p:sp>
      <p:sp>
        <p:nvSpPr>
          <p:cNvPr id="48" name="Rechthoek 47">
            <a:extLst>
              <a:ext uri="{FF2B5EF4-FFF2-40B4-BE49-F238E27FC236}">
                <a16:creationId xmlns:a16="http://schemas.microsoft.com/office/drawing/2014/main" id="{5DBB9CE8-518A-4CA7-942A-603047FB3C3D}"/>
              </a:ext>
            </a:extLst>
          </p:cNvPr>
          <p:cNvSpPr/>
          <p:nvPr/>
        </p:nvSpPr>
        <p:spPr>
          <a:xfrm>
            <a:off x="349254" y="3292363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Naam +  ploeg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nl-NL" sz="800" dirty="0">
              <a:solidFill>
                <a:schemeClr val="tx1"/>
              </a:solidFill>
            </a:endParaRPr>
          </a:p>
        </p:txBody>
      </p:sp>
      <p:sp>
        <p:nvSpPr>
          <p:cNvPr id="49" name="Rechthoek 48">
            <a:extLst>
              <a:ext uri="{FF2B5EF4-FFF2-40B4-BE49-F238E27FC236}">
                <a16:creationId xmlns:a16="http://schemas.microsoft.com/office/drawing/2014/main" id="{4E7CDC6F-F1D2-4FD4-9675-A28432EF0F80}"/>
              </a:ext>
            </a:extLst>
          </p:cNvPr>
          <p:cNvSpPr/>
          <p:nvPr/>
        </p:nvSpPr>
        <p:spPr>
          <a:xfrm>
            <a:off x="346080" y="3853093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Naam +  ploeg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nl-NL" sz="800" dirty="0">
              <a:solidFill>
                <a:schemeClr val="tx1"/>
              </a:solidFill>
            </a:endParaRP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595A5187-B49D-4C2E-B1A5-6D6642EC37AE}"/>
              </a:ext>
            </a:extLst>
          </p:cNvPr>
          <p:cNvSpPr txBox="1"/>
          <p:nvPr/>
        </p:nvSpPr>
        <p:spPr>
          <a:xfrm>
            <a:off x="5140565" y="3687965"/>
            <a:ext cx="15864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verbeterpunten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B029786B-69F5-4DCD-889D-2E62F3B9DF14}"/>
              </a:ext>
            </a:extLst>
          </p:cNvPr>
          <p:cNvSpPr txBox="1"/>
          <p:nvPr/>
        </p:nvSpPr>
        <p:spPr>
          <a:xfrm>
            <a:off x="4288786" y="3986456"/>
            <a:ext cx="520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To do</a:t>
            </a:r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F85C90D5-B05A-4724-893A-CAA74AB3AA8A}"/>
              </a:ext>
            </a:extLst>
          </p:cNvPr>
          <p:cNvSpPr txBox="1"/>
          <p:nvPr/>
        </p:nvSpPr>
        <p:spPr>
          <a:xfrm>
            <a:off x="5224172" y="3962754"/>
            <a:ext cx="520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Busy</a:t>
            </a:r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F403C0A1-219E-45D8-800E-DD1C1C6874E8}"/>
              </a:ext>
            </a:extLst>
          </p:cNvPr>
          <p:cNvSpPr txBox="1"/>
          <p:nvPr/>
        </p:nvSpPr>
        <p:spPr>
          <a:xfrm>
            <a:off x="6149717" y="3986456"/>
            <a:ext cx="520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Done</a:t>
            </a:r>
          </a:p>
        </p:txBody>
      </p:sp>
      <p:sp>
        <p:nvSpPr>
          <p:cNvPr id="54" name="Rechthoek 53">
            <a:extLst>
              <a:ext uri="{FF2B5EF4-FFF2-40B4-BE49-F238E27FC236}">
                <a16:creationId xmlns:a16="http://schemas.microsoft.com/office/drawing/2014/main" id="{C6A16CD2-41B3-4FE0-B2EC-B4632677A4E0}"/>
              </a:ext>
            </a:extLst>
          </p:cNvPr>
          <p:cNvSpPr/>
          <p:nvPr/>
        </p:nvSpPr>
        <p:spPr>
          <a:xfrm>
            <a:off x="6149717" y="4224364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Idee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5" name="Rechthoek 54">
            <a:extLst>
              <a:ext uri="{FF2B5EF4-FFF2-40B4-BE49-F238E27FC236}">
                <a16:creationId xmlns:a16="http://schemas.microsoft.com/office/drawing/2014/main" id="{C856399F-6465-4327-8B6D-6355CCB79DB0}"/>
              </a:ext>
            </a:extLst>
          </p:cNvPr>
          <p:cNvSpPr/>
          <p:nvPr/>
        </p:nvSpPr>
        <p:spPr>
          <a:xfrm>
            <a:off x="4256734" y="4295853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Idee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6" name="Rechthoek 55">
            <a:extLst>
              <a:ext uri="{FF2B5EF4-FFF2-40B4-BE49-F238E27FC236}">
                <a16:creationId xmlns:a16="http://schemas.microsoft.com/office/drawing/2014/main" id="{CD727C15-C360-4622-B653-646EB89D0718}"/>
              </a:ext>
            </a:extLst>
          </p:cNvPr>
          <p:cNvSpPr/>
          <p:nvPr/>
        </p:nvSpPr>
        <p:spPr>
          <a:xfrm>
            <a:off x="5196003" y="4281978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Idee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7" name="Rechthoek 56">
            <a:extLst>
              <a:ext uri="{FF2B5EF4-FFF2-40B4-BE49-F238E27FC236}">
                <a16:creationId xmlns:a16="http://schemas.microsoft.com/office/drawing/2014/main" id="{FC7DEEDA-C2D7-4A91-ADC5-7ACDFC8AB9FE}"/>
              </a:ext>
            </a:extLst>
          </p:cNvPr>
          <p:cNvSpPr/>
          <p:nvPr/>
        </p:nvSpPr>
        <p:spPr>
          <a:xfrm>
            <a:off x="5199478" y="4883114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Idee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8" name="Rechthoek 57">
            <a:extLst>
              <a:ext uri="{FF2B5EF4-FFF2-40B4-BE49-F238E27FC236}">
                <a16:creationId xmlns:a16="http://schemas.microsoft.com/office/drawing/2014/main" id="{DA9F79C8-36C6-45DD-8F98-F5130ABA8214}"/>
              </a:ext>
            </a:extLst>
          </p:cNvPr>
          <p:cNvSpPr/>
          <p:nvPr/>
        </p:nvSpPr>
        <p:spPr>
          <a:xfrm>
            <a:off x="4192253" y="4860911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Idee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3F986A14-FD9B-459B-AF56-382E36E41A38}"/>
              </a:ext>
            </a:extLst>
          </p:cNvPr>
          <p:cNvSpPr/>
          <p:nvPr/>
        </p:nvSpPr>
        <p:spPr>
          <a:xfrm>
            <a:off x="4288786" y="5385643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Idee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60" name="Tekstvak 59">
            <a:extLst>
              <a:ext uri="{FF2B5EF4-FFF2-40B4-BE49-F238E27FC236}">
                <a16:creationId xmlns:a16="http://schemas.microsoft.com/office/drawing/2014/main" id="{5B53BD59-A8BF-47C3-9744-8F31FF3F9C64}"/>
              </a:ext>
            </a:extLst>
          </p:cNvPr>
          <p:cNvSpPr txBox="1"/>
          <p:nvPr/>
        </p:nvSpPr>
        <p:spPr>
          <a:xfrm>
            <a:off x="7249917" y="3686373"/>
            <a:ext cx="11735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Escalatie naar</a:t>
            </a:r>
          </a:p>
        </p:txBody>
      </p:sp>
      <p:sp>
        <p:nvSpPr>
          <p:cNvPr id="61" name="Rechthoek 60">
            <a:extLst>
              <a:ext uri="{FF2B5EF4-FFF2-40B4-BE49-F238E27FC236}">
                <a16:creationId xmlns:a16="http://schemas.microsoft.com/office/drawing/2014/main" id="{CB10E7A5-AF09-4935-87C6-12305ECEAC6C}"/>
              </a:ext>
            </a:extLst>
          </p:cNvPr>
          <p:cNvSpPr/>
          <p:nvPr/>
        </p:nvSpPr>
        <p:spPr>
          <a:xfrm>
            <a:off x="7431381" y="4222657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 dirty="0">
                <a:solidFill>
                  <a:schemeClr val="tx1"/>
                </a:solidFill>
              </a:rPr>
              <a:t>Idee</a:t>
            </a:r>
          </a:p>
          <a:p>
            <a:pPr algn="ctr"/>
            <a:r>
              <a:rPr lang="nl-NL" sz="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2" name="Tekstvak 61">
            <a:extLst>
              <a:ext uri="{FF2B5EF4-FFF2-40B4-BE49-F238E27FC236}">
                <a16:creationId xmlns:a16="http://schemas.microsoft.com/office/drawing/2014/main" id="{D7A1A041-906D-4992-9574-797A91A46A7A}"/>
              </a:ext>
            </a:extLst>
          </p:cNvPr>
          <p:cNvSpPr txBox="1"/>
          <p:nvPr/>
        </p:nvSpPr>
        <p:spPr>
          <a:xfrm rot="21179402">
            <a:off x="7385397" y="4459726"/>
            <a:ext cx="5709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i="1" dirty="0">
                <a:solidFill>
                  <a:srgbClr val="00B0F0"/>
                </a:solidFill>
              </a:rPr>
              <a:t>Prod </a:t>
            </a:r>
            <a:r>
              <a:rPr lang="nl-NL" sz="800" i="1" dirty="0" err="1">
                <a:solidFill>
                  <a:srgbClr val="00B0F0"/>
                </a:solidFill>
              </a:rPr>
              <a:t>mgr</a:t>
            </a:r>
            <a:endParaRPr lang="nl-NL" sz="800" i="1" dirty="0">
              <a:solidFill>
                <a:srgbClr val="00B0F0"/>
              </a:solidFill>
            </a:endParaRPr>
          </a:p>
        </p:txBody>
      </p:sp>
      <p:sp>
        <p:nvSpPr>
          <p:cNvPr id="63" name="Rechthoek 62">
            <a:extLst>
              <a:ext uri="{FF2B5EF4-FFF2-40B4-BE49-F238E27FC236}">
                <a16:creationId xmlns:a16="http://schemas.microsoft.com/office/drawing/2014/main" id="{310407D9-58FE-4852-B1BA-C5B9C3DDB1EB}"/>
              </a:ext>
            </a:extLst>
          </p:cNvPr>
          <p:cNvSpPr/>
          <p:nvPr/>
        </p:nvSpPr>
        <p:spPr>
          <a:xfrm>
            <a:off x="1141943" y="5072329"/>
            <a:ext cx="520700" cy="48345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800">
                <a:solidFill>
                  <a:schemeClr val="tx1"/>
                </a:solidFill>
              </a:rPr>
              <a:t>Gebeur 3</a:t>
            </a:r>
            <a:endParaRPr lang="nl-NL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13826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472</Words>
  <Application>Microsoft Office PowerPoint</Application>
  <PresentationFormat>Diavoorstelling (4:3)</PresentationFormat>
  <Paragraphs>112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Cornell van den Brink</dc:creator>
  <cp:lastModifiedBy>Cornell van den Brink</cp:lastModifiedBy>
  <cp:revision>12</cp:revision>
  <dcterms:created xsi:type="dcterms:W3CDTF">2020-03-16T15:29:27Z</dcterms:created>
  <dcterms:modified xsi:type="dcterms:W3CDTF">2020-03-16T17:03:44Z</dcterms:modified>
</cp:coreProperties>
</file>